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81" r:id="rId4"/>
    <p:sldId id="282" r:id="rId5"/>
    <p:sldId id="284" r:id="rId6"/>
    <p:sldId id="279" r:id="rId7"/>
    <p:sldId id="28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CDE"/>
    <a:srgbClr val="6CC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F67E9-22AF-44F6-A892-A52B25158179}" v="17" dt="2023-02-08T15:10:01.4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976687" y="6036468"/>
            <a:ext cx="16430626" cy="3125392"/>
          </a:xfrm>
          <a:prstGeom prst="rect">
            <a:avLst/>
          </a:prstGeom>
        </p:spPr>
        <p:txBody>
          <a:bodyPr/>
          <a:lstStyle>
            <a:lvl1pPr>
              <a:defRPr sz="8600" spc="1375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76687" y="4804171"/>
            <a:ext cx="16430626" cy="12501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976687" y="5286375"/>
            <a:ext cx="16430626" cy="3125391"/>
          </a:xfrm>
          <a:prstGeom prst="rect">
            <a:avLst/>
          </a:prstGeom>
        </p:spPr>
        <p:txBody>
          <a:bodyPr anchor="ctr"/>
          <a:lstStyle>
            <a:lvl1pPr>
              <a:defRPr sz="8600" spc="1375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12183070" y="8929"/>
            <a:ext cx="9144001" cy="1371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3815953" y="6054328"/>
            <a:ext cx="7608094" cy="419695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5953" y="4822031"/>
            <a:ext cx="7608094" cy="12501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12192000" y="0"/>
            <a:ext cx="914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3976687" y="857250"/>
            <a:ext cx="7143751" cy="260746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76687" y="3964781"/>
            <a:ext cx="7143751" cy="8518923"/>
          </a:xfrm>
          <a:prstGeom prst="rect">
            <a:avLst/>
          </a:prstGeom>
        </p:spPr>
        <p:txBody>
          <a:bodyPr/>
          <a:lstStyle>
            <a:lvl1pPr marL="551179" indent="-551179">
              <a:spcBef>
                <a:spcPts val="3200"/>
              </a:spcBef>
              <a:defRPr sz="4200"/>
            </a:lvl1pPr>
            <a:lvl2pPr marL="944879" indent="-551179">
              <a:spcBef>
                <a:spcPts val="3200"/>
              </a:spcBef>
              <a:defRPr sz="4200"/>
            </a:lvl2pPr>
            <a:lvl3pPr marL="1338579" indent="-551179">
              <a:spcBef>
                <a:spcPts val="3200"/>
              </a:spcBef>
              <a:defRPr sz="4200"/>
            </a:lvl3pPr>
            <a:lvl4pPr marL="1732279" indent="-551179">
              <a:spcBef>
                <a:spcPts val="3200"/>
              </a:spcBef>
              <a:defRPr sz="4200"/>
            </a:lvl4pPr>
            <a:lvl5pPr marL="2125979" indent="-551179">
              <a:spcBef>
                <a:spcPts val="32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3976687" y="2125265"/>
            <a:ext cx="16430626" cy="944761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12191999" y="6861167"/>
            <a:ext cx="9144001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3048000" y="0"/>
            <a:ext cx="914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4833937" y="8945364"/>
            <a:ext cx="14716126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4833937" y="5973960"/>
            <a:ext cx="14716126" cy="10179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4833937" y="4161234"/>
            <a:ext cx="14716126" cy="736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cap="all" spc="512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4833937" y="1893093"/>
            <a:ext cx="14716126" cy="10179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3021210" y="5080992"/>
            <a:ext cx="18288001" cy="8626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76687" y="857250"/>
            <a:ext cx="16430626" cy="20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76687" y="2839640"/>
            <a:ext cx="16430626" cy="9447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353" y="13019484"/>
            <a:ext cx="472568" cy="5619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6526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11225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5924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20623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5322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30021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4720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9419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411838" marR="0" indent="-652638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s@futureinsight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aching Our peak potential"/>
          <p:cNvSpPr txBox="1">
            <a:spLocks noGrp="1"/>
          </p:cNvSpPr>
          <p:nvPr>
            <p:ph type="ctrTitle"/>
          </p:nvPr>
        </p:nvSpPr>
        <p:spPr>
          <a:xfrm>
            <a:off x="1924299" y="5594184"/>
            <a:ext cx="20975098" cy="440737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algn="ctr">
              <a:defRPr sz="7500" spc="1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A8813D-0713-3A25-18A2-4E67D1D46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57" y="1117847"/>
            <a:ext cx="10455284" cy="38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C8ABE-2ED9-C0AB-E86D-9D65AE75F6EB}"/>
              </a:ext>
            </a:extLst>
          </p:cNvPr>
          <p:cNvSpPr txBox="1"/>
          <p:nvPr/>
        </p:nvSpPr>
        <p:spPr>
          <a:xfrm>
            <a:off x="3011686" y="6176276"/>
            <a:ext cx="18800322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Achieve a Vision Beyond Your Sight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9543C-2D90-4E20-9A25-E79B930D6CF6}"/>
              </a:ext>
            </a:extLst>
          </p:cNvPr>
          <p:cNvSpPr txBox="1"/>
          <p:nvPr/>
        </p:nvSpPr>
        <p:spPr>
          <a:xfrm>
            <a:off x="4759020" y="10300608"/>
            <a:ext cx="15305653" cy="2729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Presented by: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Dr. Randy Pierce, </a:t>
            </a:r>
            <a:r>
              <a:rPr lang="en-US" i="1" dirty="0">
                <a:solidFill>
                  <a:schemeClr val="bg1"/>
                </a:solidFill>
              </a:rPr>
              <a:t>President &amp; CEO </a:t>
            </a:r>
            <a:r>
              <a:rPr lang="en-US" dirty="0">
                <a:solidFill>
                  <a:schemeClr val="bg1"/>
                </a:solidFill>
              </a:rPr>
              <a:t>of Future In Sight</a:t>
            </a:r>
            <a:endParaRPr kumimoji="0" lang="en-US" sz="56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aching Our peak potential"/>
          <p:cNvSpPr txBox="1">
            <a:spLocks noGrp="1"/>
          </p:cNvSpPr>
          <p:nvPr>
            <p:ph type="ctrTitle"/>
          </p:nvPr>
        </p:nvSpPr>
        <p:spPr>
          <a:xfrm>
            <a:off x="1924299" y="5594184"/>
            <a:ext cx="20975098" cy="440737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algn="ctr">
              <a:defRPr sz="7500" spc="1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C8ABE-2ED9-C0AB-E86D-9D65AE75F6EB}"/>
              </a:ext>
            </a:extLst>
          </p:cNvPr>
          <p:cNvSpPr txBox="1"/>
          <p:nvPr/>
        </p:nvSpPr>
        <p:spPr>
          <a:xfrm>
            <a:off x="3011687" y="11460062"/>
            <a:ext cx="18800322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We believe a better future is in sight with Future In Sight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61E75-DD5D-9A18-FA9A-65BE28064377}"/>
              </a:ext>
            </a:extLst>
          </p:cNvPr>
          <p:cNvSpPr txBox="1"/>
          <p:nvPr/>
        </p:nvSpPr>
        <p:spPr>
          <a:xfrm>
            <a:off x="2281077" y="5174063"/>
            <a:ext cx="19528679" cy="3191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Formerly the New Hampshire Association for the Blind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bg1"/>
                </a:solidFill>
              </a:rPr>
              <a:t>110 years of service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bg1"/>
                </a:solidFill>
              </a:rPr>
              <a:t>Clients of all ages from low vision to no vision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FE993-51E4-5185-1704-1C26A780A29A}"/>
              </a:ext>
            </a:extLst>
          </p:cNvPr>
          <p:cNvGrpSpPr/>
          <p:nvPr/>
        </p:nvGrpSpPr>
        <p:grpSpPr>
          <a:xfrm>
            <a:off x="767394" y="549940"/>
            <a:ext cx="11018922" cy="3165624"/>
            <a:chOff x="767394" y="549940"/>
            <a:chExt cx="11018922" cy="316562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8FAD868-CE5D-9879-59EA-604792BB4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4" y="549940"/>
              <a:ext cx="3027366" cy="316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7E241-965A-21CD-A954-03335F187166}"/>
                </a:ext>
              </a:extLst>
            </p:cNvPr>
            <p:cNvSpPr txBox="1"/>
            <p:nvPr/>
          </p:nvSpPr>
          <p:spPr>
            <a:xfrm>
              <a:off x="4379676" y="1330886"/>
              <a:ext cx="7050324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venir Light"/>
                </a:rPr>
                <a:t>WHO WE ARE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5B1D8F-D165-C475-9957-B44BBB95967D}"/>
                </a:ext>
              </a:extLst>
            </p:cNvPr>
            <p:cNvCxnSpPr/>
            <p:nvPr/>
          </p:nvCxnSpPr>
          <p:spPr>
            <a:xfrm>
              <a:off x="4379676" y="3075484"/>
              <a:ext cx="74066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8341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aching Our peak potential"/>
          <p:cNvSpPr txBox="1">
            <a:spLocks noGrp="1"/>
          </p:cNvSpPr>
          <p:nvPr>
            <p:ph type="ctrTitle"/>
          </p:nvPr>
        </p:nvSpPr>
        <p:spPr>
          <a:xfrm>
            <a:off x="1963130" y="5766430"/>
            <a:ext cx="20975098" cy="440737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algn="ctr">
              <a:defRPr sz="7500" spc="1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FE993-51E4-5185-1704-1C26A780A29A}"/>
              </a:ext>
            </a:extLst>
          </p:cNvPr>
          <p:cNvGrpSpPr/>
          <p:nvPr/>
        </p:nvGrpSpPr>
        <p:grpSpPr>
          <a:xfrm>
            <a:off x="767394" y="549940"/>
            <a:ext cx="20430061" cy="3165624"/>
            <a:chOff x="767394" y="549940"/>
            <a:chExt cx="19704596" cy="316562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8FAD868-CE5D-9879-59EA-604792BB4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4" y="549940"/>
              <a:ext cx="3027366" cy="316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7E241-965A-21CD-A954-03335F187166}"/>
                </a:ext>
              </a:extLst>
            </p:cNvPr>
            <p:cNvSpPr txBox="1"/>
            <p:nvPr/>
          </p:nvSpPr>
          <p:spPr>
            <a:xfrm>
              <a:off x="4379676" y="1330887"/>
              <a:ext cx="16092314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800" b="1" dirty="0">
                  <a:solidFill>
                    <a:schemeClr val="bg1"/>
                  </a:solidFill>
                </a:rPr>
                <a:t>Future In Sight Clients Per County </a:t>
              </a:r>
              <a:endPara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5B1D8F-D165-C475-9957-B44BBB95967D}"/>
                </a:ext>
              </a:extLst>
            </p:cNvPr>
            <p:cNvCxnSpPr>
              <a:cxnSpLocks/>
            </p:cNvCxnSpPr>
            <p:nvPr/>
          </p:nvCxnSpPr>
          <p:spPr>
            <a:xfrm>
              <a:off x="4379676" y="3075484"/>
              <a:ext cx="1601431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10F9D9-A7CD-8D27-E9B2-5B01CEC6A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18587"/>
              </p:ext>
            </p:extLst>
          </p:nvPr>
        </p:nvGraphicFramePr>
        <p:xfrm>
          <a:off x="3837369" y="4021309"/>
          <a:ext cx="5709366" cy="795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972">
                  <a:extLst>
                    <a:ext uri="{9D8B030D-6E8A-4147-A177-3AD203B41FA5}">
                      <a16:colId xmlns:a16="http://schemas.microsoft.com/office/drawing/2014/main" val="3483700206"/>
                    </a:ext>
                  </a:extLst>
                </a:gridCol>
                <a:gridCol w="1747394">
                  <a:extLst>
                    <a:ext uri="{9D8B030D-6E8A-4147-A177-3AD203B41FA5}">
                      <a16:colId xmlns:a16="http://schemas.microsoft.com/office/drawing/2014/main" val="4282291633"/>
                    </a:ext>
                  </a:extLst>
                </a:gridCol>
              </a:tblGrid>
              <a:tr h="342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76498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Belknap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542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Carroll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08052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Cheshire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50108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Coos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84877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Grafton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01520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Hillsborough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3,698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79898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Merrimack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78552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Rockingham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37956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Strafford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744487"/>
                  </a:ext>
                </a:extLst>
              </a:tr>
              <a:tr h="750074">
                <a:tc>
                  <a:txBody>
                    <a:bodyPr/>
                    <a:lstStyle/>
                    <a:p>
                      <a:r>
                        <a:rPr lang="en-US" dirty="0"/>
                        <a:t>Sullivan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76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2993673-12E5-9703-C4DC-8DEA67EDEF5C}"/>
              </a:ext>
            </a:extLst>
          </p:cNvPr>
          <p:cNvGrpSpPr/>
          <p:nvPr/>
        </p:nvGrpSpPr>
        <p:grpSpPr>
          <a:xfrm>
            <a:off x="13227032" y="3482895"/>
            <a:ext cx="9232669" cy="8974449"/>
            <a:chOff x="6096000" y="1492572"/>
            <a:chExt cx="4399455" cy="4742612"/>
          </a:xfrm>
        </p:grpSpPr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CFFF58D5-8FDF-0E5E-3E7C-C39CC7E4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92572"/>
              <a:ext cx="4399455" cy="47426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B6C96-0F1D-DCDE-4FFC-50802AAFDFA2}"/>
                </a:ext>
              </a:extLst>
            </p:cNvPr>
            <p:cNvSpPr txBox="1">
              <a:spLocks/>
            </p:cNvSpPr>
            <p:nvPr/>
          </p:nvSpPr>
          <p:spPr>
            <a:xfrm>
              <a:off x="8462964" y="2609850"/>
              <a:ext cx="809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376 clients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E51F30-89AF-992A-ABB0-4D06907E8E49}"/>
                </a:ext>
              </a:extLst>
            </p:cNvPr>
            <p:cNvSpPr txBox="1">
              <a:spLocks/>
            </p:cNvSpPr>
            <p:nvPr/>
          </p:nvSpPr>
          <p:spPr>
            <a:xfrm>
              <a:off x="8867776" y="3463768"/>
              <a:ext cx="542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388</a:t>
              </a:r>
            </a:p>
            <a:p>
              <a:r>
                <a:rPr lang="en-US" sz="1000" dirty="0"/>
                <a:t>clients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32C92-6CF4-9880-6F7C-C9238E89D33D}"/>
                </a:ext>
              </a:extLst>
            </p:cNvPr>
            <p:cNvSpPr txBox="1">
              <a:spLocks/>
            </p:cNvSpPr>
            <p:nvPr/>
          </p:nvSpPr>
          <p:spPr>
            <a:xfrm>
              <a:off x="7620001" y="3711773"/>
              <a:ext cx="904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762 clients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38CF77-2BF9-B8A6-0813-664812C2A047}"/>
                </a:ext>
              </a:extLst>
            </p:cNvPr>
            <p:cNvSpPr txBox="1">
              <a:spLocks/>
            </p:cNvSpPr>
            <p:nvPr/>
          </p:nvSpPr>
          <p:spPr>
            <a:xfrm>
              <a:off x="6962776" y="4554258"/>
              <a:ext cx="904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417 clients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87302-AF54-EDEA-DF99-A178A3E45D86}"/>
                </a:ext>
              </a:extLst>
            </p:cNvPr>
            <p:cNvSpPr txBox="1">
              <a:spLocks/>
            </p:cNvSpPr>
            <p:nvPr/>
          </p:nvSpPr>
          <p:spPr>
            <a:xfrm>
              <a:off x="6867526" y="5271610"/>
              <a:ext cx="904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621 clients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260642-9C40-6F64-122A-ED38AC593A4B}"/>
                </a:ext>
              </a:extLst>
            </p:cNvPr>
            <p:cNvSpPr txBox="1">
              <a:spLocks/>
            </p:cNvSpPr>
            <p:nvPr/>
          </p:nvSpPr>
          <p:spPr>
            <a:xfrm>
              <a:off x="7772401" y="5464188"/>
              <a:ext cx="904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3,698 clients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0C5569-5A62-230D-A3A3-E54704152CD6}"/>
                </a:ext>
              </a:extLst>
            </p:cNvPr>
            <p:cNvSpPr txBox="1">
              <a:spLocks/>
            </p:cNvSpPr>
            <p:nvPr/>
          </p:nvSpPr>
          <p:spPr>
            <a:xfrm>
              <a:off x="7577140" y="4641709"/>
              <a:ext cx="904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1,706 clients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0AA442-757B-E74F-CF0B-519D0171C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7776" y="3365949"/>
              <a:ext cx="800099" cy="1188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C59027-3C20-FCC1-0B9E-3747053FAE96}"/>
                </a:ext>
              </a:extLst>
            </p:cNvPr>
            <p:cNvSpPr txBox="1">
              <a:spLocks/>
            </p:cNvSpPr>
            <p:nvPr/>
          </p:nvSpPr>
          <p:spPr>
            <a:xfrm>
              <a:off x="9441658" y="3119728"/>
              <a:ext cx="8275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634 clients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2F9687-AB38-DD87-9311-F588F1045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5441" y="4046387"/>
              <a:ext cx="452434" cy="885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F1F39C-1C81-8E3F-A460-CBE47E91B82A}"/>
                </a:ext>
              </a:extLst>
            </p:cNvPr>
            <p:cNvSpPr txBox="1">
              <a:spLocks/>
            </p:cNvSpPr>
            <p:nvPr/>
          </p:nvSpPr>
          <p:spPr>
            <a:xfrm>
              <a:off x="9583246" y="3801709"/>
              <a:ext cx="8275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781 clients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32077E-8BE3-DC8C-38E1-BEB4C1A34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6098" y="4578412"/>
              <a:ext cx="452434" cy="885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272D6E-8EEC-92F2-10F3-38C291E7ED1F}"/>
                </a:ext>
              </a:extLst>
            </p:cNvPr>
            <p:cNvSpPr txBox="1">
              <a:spLocks/>
            </p:cNvSpPr>
            <p:nvPr/>
          </p:nvSpPr>
          <p:spPr>
            <a:xfrm>
              <a:off x="9544598" y="4336465"/>
              <a:ext cx="932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1,807 clients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941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CFE993-51E4-5185-1704-1C26A780A29A}"/>
              </a:ext>
            </a:extLst>
          </p:cNvPr>
          <p:cNvGrpSpPr/>
          <p:nvPr/>
        </p:nvGrpSpPr>
        <p:grpSpPr>
          <a:xfrm>
            <a:off x="767394" y="549940"/>
            <a:ext cx="20430061" cy="3165624"/>
            <a:chOff x="767394" y="549940"/>
            <a:chExt cx="19704596" cy="316562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8FAD868-CE5D-9879-59EA-604792BB4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4" y="549940"/>
              <a:ext cx="3027366" cy="316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7E241-965A-21CD-A954-03335F187166}"/>
                </a:ext>
              </a:extLst>
            </p:cNvPr>
            <p:cNvSpPr txBox="1"/>
            <p:nvPr/>
          </p:nvSpPr>
          <p:spPr>
            <a:xfrm>
              <a:off x="4379676" y="1330887"/>
              <a:ext cx="16092314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800" b="1" dirty="0">
                  <a:solidFill>
                    <a:schemeClr val="bg1"/>
                  </a:solidFill>
                </a:rPr>
                <a:t>Future In Sight Clients Per County </a:t>
              </a:r>
              <a:endPara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5B1D8F-D165-C475-9957-B44BBB95967D}"/>
                </a:ext>
              </a:extLst>
            </p:cNvPr>
            <p:cNvCxnSpPr>
              <a:cxnSpLocks/>
            </p:cNvCxnSpPr>
            <p:nvPr/>
          </p:nvCxnSpPr>
          <p:spPr>
            <a:xfrm>
              <a:off x="4379676" y="3075484"/>
              <a:ext cx="1601431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30D09003-486F-658B-8EF1-6ECC515C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15564"/>
            <a:ext cx="20574000" cy="90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07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CFE993-51E4-5185-1704-1C26A780A29A}"/>
              </a:ext>
            </a:extLst>
          </p:cNvPr>
          <p:cNvGrpSpPr/>
          <p:nvPr/>
        </p:nvGrpSpPr>
        <p:grpSpPr>
          <a:xfrm>
            <a:off x="767394" y="549940"/>
            <a:ext cx="20430061" cy="3165624"/>
            <a:chOff x="767394" y="549940"/>
            <a:chExt cx="19704596" cy="316562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8FAD868-CE5D-9879-59EA-604792BB4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4" y="549940"/>
              <a:ext cx="3027366" cy="316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7E241-965A-21CD-A954-03335F187166}"/>
                </a:ext>
              </a:extLst>
            </p:cNvPr>
            <p:cNvSpPr txBox="1"/>
            <p:nvPr/>
          </p:nvSpPr>
          <p:spPr>
            <a:xfrm>
              <a:off x="4379676" y="1330887"/>
              <a:ext cx="16092314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800" b="1" dirty="0">
                  <a:solidFill>
                    <a:schemeClr val="bg1"/>
                  </a:solidFill>
                </a:rPr>
                <a:t>Future In Sight Clients Per County </a:t>
              </a:r>
              <a:endPara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5B1D8F-D165-C475-9957-B44BBB95967D}"/>
                </a:ext>
              </a:extLst>
            </p:cNvPr>
            <p:cNvCxnSpPr>
              <a:cxnSpLocks/>
            </p:cNvCxnSpPr>
            <p:nvPr/>
          </p:nvCxnSpPr>
          <p:spPr>
            <a:xfrm>
              <a:off x="4379676" y="3075484"/>
              <a:ext cx="1601431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E7FBBE-0CB9-8059-83EC-AEE5E4F8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3715563"/>
            <a:ext cx="20075236" cy="95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427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aching Our peak potential"/>
          <p:cNvSpPr txBox="1">
            <a:spLocks noGrp="1"/>
          </p:cNvSpPr>
          <p:nvPr>
            <p:ph type="ctrTitle"/>
          </p:nvPr>
        </p:nvSpPr>
        <p:spPr>
          <a:xfrm>
            <a:off x="1924299" y="5594184"/>
            <a:ext cx="20975098" cy="440737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algn="ctr">
              <a:defRPr sz="7500" spc="1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61E75-DD5D-9A18-FA9A-65BE28064377}"/>
              </a:ext>
            </a:extLst>
          </p:cNvPr>
          <p:cNvSpPr txBox="1"/>
          <p:nvPr/>
        </p:nvSpPr>
        <p:spPr>
          <a:xfrm>
            <a:off x="1271876" y="4817250"/>
            <a:ext cx="14775843" cy="5961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bg1"/>
                </a:solidFill>
              </a:rPr>
              <a:t>Adult Services</a:t>
            </a:r>
          </a:p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bg1"/>
                </a:solidFill>
              </a:rPr>
              <a:t>Youth Services</a:t>
            </a:r>
          </a:p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bg1"/>
                </a:solidFill>
              </a:rPr>
              <a:t>Educational Services</a:t>
            </a:r>
          </a:p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bg1"/>
                </a:solidFill>
              </a:rPr>
              <a:t>Parent Services</a:t>
            </a:r>
          </a:p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bg1"/>
                </a:solidFill>
              </a:rPr>
              <a:t>TEAP Program</a:t>
            </a:r>
          </a:p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bg1"/>
                </a:solidFill>
              </a:rPr>
              <a:t>Volunteer Services including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5400" dirty="0">
                <a:solidFill>
                  <a:schemeClr val="bg1"/>
                </a:solidFill>
              </a:rPr>
              <a:t>    Client Ride Program and Friendly Calls Program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074812-D8DB-5C4D-68BA-57BE4C9E1F1B}"/>
              </a:ext>
            </a:extLst>
          </p:cNvPr>
          <p:cNvGrpSpPr/>
          <p:nvPr/>
        </p:nvGrpSpPr>
        <p:grpSpPr>
          <a:xfrm>
            <a:off x="767394" y="549940"/>
            <a:ext cx="11018922" cy="3165624"/>
            <a:chOff x="767394" y="549940"/>
            <a:chExt cx="11018922" cy="316562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6C28175-670E-5CBC-C41B-3939FFB41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4" y="549940"/>
              <a:ext cx="3027366" cy="316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8DBEC7-3B44-4094-1E10-5B7A4DA001AB}"/>
                </a:ext>
              </a:extLst>
            </p:cNvPr>
            <p:cNvSpPr txBox="1"/>
            <p:nvPr/>
          </p:nvSpPr>
          <p:spPr>
            <a:xfrm>
              <a:off x="4379676" y="1330886"/>
              <a:ext cx="7050324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Avenir Light"/>
                </a:rPr>
                <a:t>WHAT WE DO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EC253C-3490-4393-ED97-1882771A1C2A}"/>
                </a:ext>
              </a:extLst>
            </p:cNvPr>
            <p:cNvCxnSpPr/>
            <p:nvPr/>
          </p:nvCxnSpPr>
          <p:spPr>
            <a:xfrm>
              <a:off x="4379676" y="3075484"/>
              <a:ext cx="74066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AC6355EB-D60D-CE40-7E36-384E1793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227" y="2970004"/>
            <a:ext cx="6317775" cy="4211850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BB035AD-114F-9346-C1BA-7D54FC0F0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226" y="8276399"/>
            <a:ext cx="6317775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3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aching Our peak potential"/>
          <p:cNvSpPr txBox="1">
            <a:spLocks noGrp="1"/>
          </p:cNvSpPr>
          <p:nvPr>
            <p:ph type="ctrTitle"/>
          </p:nvPr>
        </p:nvSpPr>
        <p:spPr>
          <a:xfrm>
            <a:off x="1924299" y="5594184"/>
            <a:ext cx="20975098" cy="4407379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algn="ctr">
              <a:defRPr sz="7500" spc="1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C28175-670E-5CBC-C41B-3939FFB4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4" y="549940"/>
            <a:ext cx="3027366" cy="31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8DBEC7-3B44-4094-1E10-5B7A4DA001AB}"/>
              </a:ext>
            </a:extLst>
          </p:cNvPr>
          <p:cNvSpPr txBox="1"/>
          <p:nvPr/>
        </p:nvSpPr>
        <p:spPr>
          <a:xfrm>
            <a:off x="4379676" y="1330886"/>
            <a:ext cx="8307624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rPr>
              <a:t>HOW TO REFER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C253C-3490-4393-ED97-1882771A1C2A}"/>
              </a:ext>
            </a:extLst>
          </p:cNvPr>
          <p:cNvCxnSpPr/>
          <p:nvPr/>
        </p:nvCxnSpPr>
        <p:spPr>
          <a:xfrm>
            <a:off x="4379676" y="3075484"/>
            <a:ext cx="740664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61DB24-D54F-1144-3517-F5355BCA5760}"/>
              </a:ext>
            </a:extLst>
          </p:cNvPr>
          <p:cNvSpPr txBox="1"/>
          <p:nvPr/>
        </p:nvSpPr>
        <p:spPr>
          <a:xfrm>
            <a:off x="1131754" y="5062316"/>
            <a:ext cx="21767643" cy="359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bg1"/>
                </a:solidFill>
              </a:rPr>
              <a:t>Familiarize yourself with the referral form that your office currently has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our </a:t>
            </a:r>
            <a:r>
              <a:rPr lang="en-US" i="1" dirty="0">
                <a:solidFill>
                  <a:schemeClr val="bg1"/>
                </a:solidFill>
              </a:rPr>
              <a:t>Care Coordination Team </a:t>
            </a:r>
            <a:r>
              <a:rPr lang="en-US" dirty="0">
                <a:solidFill>
                  <a:schemeClr val="bg1"/>
                </a:solidFill>
              </a:rPr>
              <a:t>with any questions by                          calling 603-224-4039 or emailing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services@futureinsight.org</a:t>
            </a:r>
            <a:r>
              <a:rPr lang="en-US" dirty="0">
                <a:solidFill>
                  <a:schemeClr val="bg1"/>
                </a:solidFill>
              </a:rPr>
              <a:t> 										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9756200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512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191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Book</vt:lpstr>
      <vt:lpstr>Avenir Heavy</vt:lpstr>
      <vt:lpstr>Avenir Light</vt:lpstr>
      <vt:lpstr>Helvetica Neue</vt:lpstr>
      <vt:lpstr>New_Template1</vt:lpstr>
      <vt:lpstr> </vt:lpstr>
      <vt:lpstr> </vt:lpstr>
      <vt:lpstr> 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Our peak potential</dc:title>
  <dc:creator>Randy Pierce</dc:creator>
  <cp:lastModifiedBy>Stephanie Milne</cp:lastModifiedBy>
  <cp:revision>8</cp:revision>
  <cp:lastPrinted>2023-02-08T15:36:09Z</cp:lastPrinted>
  <dcterms:modified xsi:type="dcterms:W3CDTF">2023-02-08T15:38:49Z</dcterms:modified>
</cp:coreProperties>
</file>